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</p:sldIdLst>
  <p:sldSz cy="5143500" cx="9144000"/>
  <p:notesSz cx="6858000" cy="9144000"/>
  <p:embeddedFontLst>
    <p:embeddedFont>
      <p:font typeface="Fira Sans Extra Condensed Medium"/>
      <p:regular r:id="rId40"/>
      <p:bold r:id="rId41"/>
      <p:italic r:id="rId42"/>
      <p:boldItalic r:id="rId43"/>
    </p:embeddedFont>
    <p:embeddedFont>
      <p:font typeface="Roboto Condensed"/>
      <p:regular r:id="rId44"/>
      <p:bold r:id="rId45"/>
      <p:italic r:id="rId46"/>
      <p:boldItalic r:id="rId47"/>
    </p:embeddedFont>
    <p:embeddedFont>
      <p:font typeface="Roboto Condensed Light"/>
      <p:regular r:id="rId48"/>
      <p:bold r:id="rId49"/>
      <p:italic r:id="rId50"/>
      <p:boldItalic r:id="rId51"/>
    </p:embeddedFont>
    <p:embeddedFont>
      <p:font typeface="Maven Pro Medium"/>
      <p:regular r:id="rId52"/>
      <p:bold r:id="rId53"/>
    </p:embeddedFont>
    <p:embeddedFont>
      <p:font typeface="Exo 2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regular.fntdata"/><Relationship Id="rId42" Type="http://schemas.openxmlformats.org/officeDocument/2006/relationships/font" Target="fonts/FiraSansExtraCondensedMedium-italic.fntdata"/><Relationship Id="rId41" Type="http://schemas.openxmlformats.org/officeDocument/2006/relationships/font" Target="fonts/FiraSansExtraCondensedMedium-bold.fntdata"/><Relationship Id="rId44" Type="http://schemas.openxmlformats.org/officeDocument/2006/relationships/font" Target="fonts/RobotoCondensed-regular.fntdata"/><Relationship Id="rId43" Type="http://schemas.openxmlformats.org/officeDocument/2006/relationships/font" Target="fonts/FiraSansExtraCondensedMedium-boldItalic.fntdata"/><Relationship Id="rId46" Type="http://schemas.openxmlformats.org/officeDocument/2006/relationships/font" Target="fonts/RobotoCondensed-italic.fntdata"/><Relationship Id="rId45" Type="http://schemas.openxmlformats.org/officeDocument/2006/relationships/font" Target="fonts/RobotoCondense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obotoCondensedLight-regular.fntdata"/><Relationship Id="rId47" Type="http://schemas.openxmlformats.org/officeDocument/2006/relationships/font" Target="fonts/RobotoCondensed-boldItalic.fntdata"/><Relationship Id="rId49" Type="http://schemas.openxmlformats.org/officeDocument/2006/relationships/font" Target="fonts/RobotoCondensedLigh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obotoCondensedLight-boldItalic.fntdata"/><Relationship Id="rId50" Type="http://schemas.openxmlformats.org/officeDocument/2006/relationships/font" Target="fonts/RobotoCondensedLight-italic.fntdata"/><Relationship Id="rId53" Type="http://schemas.openxmlformats.org/officeDocument/2006/relationships/font" Target="fonts/MavenProMedium-bold.fntdata"/><Relationship Id="rId52" Type="http://schemas.openxmlformats.org/officeDocument/2006/relationships/font" Target="fonts/MavenProMedium-regular.fntdata"/><Relationship Id="rId11" Type="http://schemas.openxmlformats.org/officeDocument/2006/relationships/slide" Target="slides/slide7.xml"/><Relationship Id="rId55" Type="http://schemas.openxmlformats.org/officeDocument/2006/relationships/font" Target="fonts/Exo2-bold.fntdata"/><Relationship Id="rId10" Type="http://schemas.openxmlformats.org/officeDocument/2006/relationships/slide" Target="slides/slide6.xml"/><Relationship Id="rId54" Type="http://schemas.openxmlformats.org/officeDocument/2006/relationships/font" Target="fonts/Exo2-regular.fntdata"/><Relationship Id="rId13" Type="http://schemas.openxmlformats.org/officeDocument/2006/relationships/slide" Target="slides/slide9.xml"/><Relationship Id="rId57" Type="http://schemas.openxmlformats.org/officeDocument/2006/relationships/font" Target="fonts/Exo2-boldItalic.fntdata"/><Relationship Id="rId12" Type="http://schemas.openxmlformats.org/officeDocument/2006/relationships/slide" Target="slides/slide8.xml"/><Relationship Id="rId56" Type="http://schemas.openxmlformats.org/officeDocument/2006/relationships/font" Target="fonts/Exo2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cf82f204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ecf82f204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cf82f204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cf82f204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59a0c45a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f59a0c45a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f59a0c45a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f59a0c45a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59a0c45a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f59a0c45a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f59a0c45a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f59a0c45a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f59a0c45a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f59a0c45a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59a0c45a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f59a0c45a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59a0c45a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f59a0c45a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f59a0c45a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f59a0c45a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9baafe93df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9baafe93df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59a0c45a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59a0c45a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59a0c45a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59a0c45a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f59a0c45a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f59a0c45a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f59a0c45a5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f59a0c45a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ebd09e017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ebd09e017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9baafe93df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9baafe93df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f59a0c45a5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f59a0c45a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f59a0c45a5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f59a0c45a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f59a0c45a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f59a0c45a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f59a0c45a5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f59a0c45a5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9baafe93df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9baafe93df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ea92943c5f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ea92943c5f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ea92943c5f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ea92943c5f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ea92943c5f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ea92943c5f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f59a0c45a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f59a0c45a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ea92943c5f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ea92943c5f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9baafe93df_0_10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9baafe93df_0_10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e2e87d79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e2e87d79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baafe93df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baafe93df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bd09e017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bd09e017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cf82f204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cf82f204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ecf82f204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ecf82f204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cf82f2043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ecf82f204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" name="Google Shape;44;p1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46" name="Google Shape;46;p1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3" name="Google Shape;53;p13"/>
          <p:cNvSpPr txBox="1"/>
          <p:nvPr>
            <p:ph idx="13" type="subTitle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4" name="Google Shape;54;p1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5" type="subTitle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6" name="Google Shape;56;p1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7" name="Google Shape;57;p13"/>
          <p:cNvSpPr txBox="1"/>
          <p:nvPr>
            <p:ph idx="17" type="subTitle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" name="Google Shape;59;p13"/>
          <p:cNvSpPr txBox="1"/>
          <p:nvPr>
            <p:ph idx="19" type="subTitle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" name="Google Shape;61;p13"/>
          <p:cNvSpPr txBox="1"/>
          <p:nvPr>
            <p:ph idx="21" type="subTitle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idx="1" type="body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" name="Google Shape;84;p19"/>
          <p:cNvSpPr txBox="1"/>
          <p:nvPr>
            <p:ph idx="2" type="body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9"/>
          <p:cNvSpPr txBox="1"/>
          <p:nvPr>
            <p:ph idx="3" type="subTitle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9" name="Google Shape;89;p2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20"/>
          <p:cNvSpPr txBox="1"/>
          <p:nvPr>
            <p:ph idx="2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idx="3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20"/>
          <p:cNvSpPr txBox="1"/>
          <p:nvPr>
            <p:ph idx="4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5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4" name="Google Shape;94;p20"/>
          <p:cNvSpPr txBox="1"/>
          <p:nvPr>
            <p:ph idx="6"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21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9" name="Google Shape;99;p21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21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" name="Google Shape;102;p21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21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2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" name="Google Shape;109;p2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1" name="Google Shape;111;p2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3" name="Google Shape;113;p2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4" name="Google Shape;114;p2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5" name="Google Shape;115;p2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6" name="Google Shape;116;p2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7" name="Google Shape;117;p2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8" name="Google Shape;118;p2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" name="Google Shape;129;p27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7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1" name="Google Shape;131;p27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33" name="Google Shape;133;p27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5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2" name="Google Shape;22;p5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4" name="Google Shape;34;p9"/>
          <p:cNvSpPr txBox="1"/>
          <p:nvPr>
            <p:ph idx="2" type="ctrTitle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7" name="Google Shape;37;p10"/>
          <p:cNvSpPr txBox="1"/>
          <p:nvPr>
            <p:ph idx="1" type="subTitle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b="1" sz="2800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6.jpg"/><Relationship Id="rId4" Type="http://schemas.openxmlformats.org/officeDocument/2006/relationships/image" Target="../media/image4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6.jpg"/><Relationship Id="rId4" Type="http://schemas.openxmlformats.org/officeDocument/2006/relationships/image" Target="../media/image4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5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0.png"/><Relationship Id="rId4" Type="http://schemas.openxmlformats.org/officeDocument/2006/relationships/image" Target="../media/image3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slide" Target="/ppt/slides/slide2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3.png"/><Relationship Id="rId4" Type="http://schemas.openxmlformats.org/officeDocument/2006/relationships/image" Target="../media/image35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6.jpg"/><Relationship Id="rId4" Type="http://schemas.openxmlformats.org/officeDocument/2006/relationships/image" Target="../media/image4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9.png"/><Relationship Id="rId4" Type="http://schemas.openxmlformats.org/officeDocument/2006/relationships/image" Target="../media/image4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slide" Target="/ppt/slides/slide2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png"/><Relationship Id="rId4" Type="http://schemas.openxmlformats.org/officeDocument/2006/relationships/image" Target="../media/image43.png"/><Relationship Id="rId5" Type="http://schemas.openxmlformats.org/officeDocument/2006/relationships/image" Target="../media/image4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6.jpg"/><Relationship Id="rId4" Type="http://schemas.openxmlformats.org/officeDocument/2006/relationships/image" Target="../media/image4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Algoritma dan Pemrograman #05</a:t>
            </a:r>
            <a:endParaRPr/>
          </a:p>
        </p:txBody>
      </p:sp>
      <p:sp>
        <p:nvSpPr>
          <p:cNvPr id="144" name="Google Shape;144;p29"/>
          <p:cNvSpPr txBox="1"/>
          <p:nvPr>
            <p:ph idx="1" type="subTitle"/>
          </p:nvPr>
        </p:nvSpPr>
        <p:spPr>
          <a:xfrm>
            <a:off x="2594650" y="2933525"/>
            <a:ext cx="54282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Looping, Continue, Break</a:t>
            </a:r>
            <a:endParaRPr/>
          </a:p>
        </p:txBody>
      </p:sp>
      <p:cxnSp>
        <p:nvCxnSpPr>
          <p:cNvPr id="145" name="Google Shape;145;p29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/>
          <p:nvPr>
            <p:ph type="ctrTitle"/>
          </p:nvPr>
        </p:nvSpPr>
        <p:spPr>
          <a:xfrm>
            <a:off x="427950" y="4758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Biasakan</a:t>
            </a:r>
            <a:endParaRPr/>
          </a:p>
        </p:txBody>
      </p:sp>
      <p:pic>
        <p:nvPicPr>
          <p:cNvPr id="228" name="Google Shape;22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963" y="1407900"/>
            <a:ext cx="6676075" cy="282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Latihan</a:t>
            </a:r>
            <a:endParaRPr/>
          </a:p>
        </p:txBody>
      </p:sp>
      <p:pic>
        <p:nvPicPr>
          <p:cNvPr id="234" name="Google Shape;23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850" y="1051700"/>
            <a:ext cx="5876300" cy="376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ctrTitle"/>
          </p:nvPr>
        </p:nvSpPr>
        <p:spPr>
          <a:xfrm>
            <a:off x="270126" y="295175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Loop</a:t>
            </a:r>
            <a:endParaRPr/>
          </a:p>
        </p:txBody>
      </p:sp>
      <p:sp>
        <p:nvSpPr>
          <p:cNvPr id="240" name="Google Shape;240;p40"/>
          <p:cNvSpPr txBox="1"/>
          <p:nvPr>
            <p:ph idx="1" type="body"/>
          </p:nvPr>
        </p:nvSpPr>
        <p:spPr>
          <a:xfrm>
            <a:off x="173075" y="818000"/>
            <a:ext cx="5408400" cy="393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Program akan terus melakukan pengulangan dalam mengeksekusi code block selama kondisi bernilai benar.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Condition 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adalah kondisi yang harus dipenuhi agar perulangan berlangsung.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Condition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 ini akan diperiksa pada tiap perulangan, dan hanya jika hasilnya </a:t>
            </a: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FALSE,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 maka proses perulangan berhenti. 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Selama condition bernilai </a:t>
            </a: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TRUE, 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maka perulangan akan terus dilakukan. </a:t>
            </a:r>
            <a:r>
              <a:rPr b="1" lang="en" sz="1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Artinya banyak perulangan tidak diketahui/pasti.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https://lh5.googleusercontent.com/R4akDUuoDcxq5NrID7NAlnIsQXB7dmb7M9P18rY5c3lDhc0BJrzLRIEgftx797wSdQxmtI08Mo9lygSFTNZoSjTdkziwbMPuBBtXbIw38OochI_0yhD_RYZST-a69_o9cWGVwwuJNRBW0aJZOg" id="241" name="Google Shape;24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5975" y="101175"/>
            <a:ext cx="2996211" cy="494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/>
          <p:nvPr>
            <p:ph type="ctrTitle"/>
          </p:nvPr>
        </p:nvSpPr>
        <p:spPr>
          <a:xfrm>
            <a:off x="6475800" y="951900"/>
            <a:ext cx="2019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Contoh Code While Loop</a:t>
            </a:r>
            <a:endParaRPr/>
          </a:p>
        </p:txBody>
      </p:sp>
      <p:pic>
        <p:nvPicPr>
          <p:cNvPr id="247" name="Google Shape;24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75" y="635963"/>
            <a:ext cx="5479525" cy="387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2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3" name="Google Shape;253;p42"/>
          <p:cNvCxnSpPr/>
          <p:nvPr/>
        </p:nvCxnSpPr>
        <p:spPr>
          <a:xfrm rot="10800000">
            <a:off x="-6825" y="2056050"/>
            <a:ext cx="2854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4" name="Google Shape;254;p42"/>
          <p:cNvCxnSpPr/>
          <p:nvPr/>
        </p:nvCxnSpPr>
        <p:spPr>
          <a:xfrm rot="10800000">
            <a:off x="4389425" y="2962350"/>
            <a:ext cx="4747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42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Waktunya Latihan!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 txBox="1"/>
          <p:nvPr>
            <p:ph type="ctrTitle"/>
          </p:nvPr>
        </p:nvSpPr>
        <p:spPr>
          <a:xfrm>
            <a:off x="427950" y="4758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Biasakan</a:t>
            </a:r>
            <a:endParaRPr/>
          </a:p>
        </p:txBody>
      </p:sp>
      <p:pic>
        <p:nvPicPr>
          <p:cNvPr id="261" name="Google Shape;26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963" y="1407900"/>
            <a:ext cx="6676075" cy="282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4"/>
          <p:cNvSpPr txBox="1"/>
          <p:nvPr>
            <p:ph type="ctrTitle"/>
          </p:nvPr>
        </p:nvSpPr>
        <p:spPr>
          <a:xfrm>
            <a:off x="1964851" y="2004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Latihan</a:t>
            </a:r>
            <a:endParaRPr/>
          </a:p>
        </p:txBody>
      </p:sp>
      <p:pic>
        <p:nvPicPr>
          <p:cNvPr id="267" name="Google Shape;26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4850" y="705300"/>
            <a:ext cx="5376300" cy="42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5"/>
          <p:cNvSpPr txBox="1"/>
          <p:nvPr>
            <p:ph type="ctrTitle"/>
          </p:nvPr>
        </p:nvSpPr>
        <p:spPr>
          <a:xfrm>
            <a:off x="270126" y="295175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Do-While Loop</a:t>
            </a:r>
            <a:endParaRPr/>
          </a:p>
        </p:txBody>
      </p:sp>
      <p:sp>
        <p:nvSpPr>
          <p:cNvPr id="273" name="Google Shape;273;p45"/>
          <p:cNvSpPr txBox="1"/>
          <p:nvPr>
            <p:ph idx="1" type="body"/>
          </p:nvPr>
        </p:nvSpPr>
        <p:spPr>
          <a:xfrm>
            <a:off x="173075" y="894200"/>
            <a:ext cx="5408400" cy="393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Perulangan </a:t>
            </a: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while 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dan</a:t>
            </a: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 do-while 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pada dasarnya hampir sama. Perbedaan terletak pada lokasi pengecekan kondisi pengulangan. 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Dalam struktur</a:t>
            </a: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 while,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 pengecekan untuk kondisi perulangan dilakukan di awal, sehingga jika kondisi tidak terpenuhi, maka perulangan tidak akan pernah dijalankan. 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Pada perulangan </a:t>
            </a: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do-while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, pengecekan kondisi akan dilakukan di akhir perulangan, sehingga walaupun kondisi adalah </a:t>
            </a: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FALSE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, perulangan akan tetap berjalan minimal 1 kali.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https://lh5.googleusercontent.com/ud082YWZAC0cDC4_WPtdHl-BFw9wu_Z5IgjYi-Mq2O_E06cvEU5J_KvAkT8kZNpYqf4KZ5vSzU03eGRLHHB4oKv-xH5VMExZvdJJRmas4XKVBwWBzZOgYP253sxRPXeJ3PRH_vildSw3TG6teA" id="274" name="Google Shape;274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6750" y="202750"/>
            <a:ext cx="3405125" cy="476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 txBox="1"/>
          <p:nvPr>
            <p:ph type="ctrTitle"/>
          </p:nvPr>
        </p:nvSpPr>
        <p:spPr>
          <a:xfrm>
            <a:off x="1961513" y="173100"/>
            <a:ext cx="506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Contoh Code </a:t>
            </a:r>
            <a:r>
              <a:rPr lang="en"/>
              <a:t>Do-While</a:t>
            </a:r>
            <a:r>
              <a:rPr lang="en"/>
              <a:t> Loop</a:t>
            </a:r>
            <a:endParaRPr/>
          </a:p>
        </p:txBody>
      </p:sp>
      <p:pic>
        <p:nvPicPr>
          <p:cNvPr id="280" name="Google Shape;28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413" y="816400"/>
            <a:ext cx="7768375" cy="418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p47"/>
          <p:cNvCxnSpPr/>
          <p:nvPr/>
        </p:nvCxnSpPr>
        <p:spPr>
          <a:xfrm rot="10800000">
            <a:off x="-6825" y="2056050"/>
            <a:ext cx="2854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" name="Google Shape;287;p47"/>
          <p:cNvCxnSpPr/>
          <p:nvPr/>
        </p:nvCxnSpPr>
        <p:spPr>
          <a:xfrm rot="10800000">
            <a:off x="4389425" y="2962350"/>
            <a:ext cx="4747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8" name="Google Shape;288;p47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Waktunya Latihan!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 Hari Ini</a:t>
            </a:r>
            <a:endParaRPr/>
          </a:p>
        </p:txBody>
      </p:sp>
      <p:sp>
        <p:nvSpPr>
          <p:cNvPr id="151" name="Google Shape;151;p30"/>
          <p:cNvSpPr txBox="1"/>
          <p:nvPr>
            <p:ph idx="2" type="ctrTitle"/>
          </p:nvPr>
        </p:nvSpPr>
        <p:spPr>
          <a:xfrm>
            <a:off x="-173074" y="201650"/>
            <a:ext cx="253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Review</a:t>
            </a:r>
            <a:endParaRPr/>
          </a:p>
        </p:txBody>
      </p:sp>
      <p:sp>
        <p:nvSpPr>
          <p:cNvPr id="152" name="Google Shape;152;p30"/>
          <p:cNvSpPr txBox="1"/>
          <p:nvPr>
            <p:ph idx="1" type="subTitle"/>
          </p:nvPr>
        </p:nvSpPr>
        <p:spPr>
          <a:xfrm>
            <a:off x="690446" y="613462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Increment, Decrement</a:t>
            </a:r>
            <a:r>
              <a:rPr lang="en"/>
              <a:t>, Switch Case.</a:t>
            </a:r>
            <a:endParaRPr/>
          </a:p>
        </p:txBody>
      </p:sp>
      <p:sp>
        <p:nvSpPr>
          <p:cNvPr id="153" name="Google Shape;153;p30">
            <a:hlinkClick action="ppaction://hlinksldjump" r:id="rId3"/>
          </p:cNvPr>
          <p:cNvSpPr txBox="1"/>
          <p:nvPr>
            <p:ph idx="3" type="title"/>
          </p:nvPr>
        </p:nvSpPr>
        <p:spPr>
          <a:xfrm>
            <a:off x="2118448" y="570995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4" name="Google Shape;154;p30">
            <a:hlinkClick action="ppaction://hlinksldjump" r:id="rId4"/>
          </p:cNvPr>
          <p:cNvSpPr txBox="1"/>
          <p:nvPr>
            <p:ph idx="4" type="title"/>
          </p:nvPr>
        </p:nvSpPr>
        <p:spPr>
          <a:xfrm>
            <a:off x="2105406" y="1542355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5" name="Google Shape;155;p30">
            <a:hlinkClick/>
          </p:cNvPr>
          <p:cNvSpPr txBox="1"/>
          <p:nvPr>
            <p:ph idx="7" type="title"/>
          </p:nvPr>
        </p:nvSpPr>
        <p:spPr>
          <a:xfrm>
            <a:off x="5914783" y="385755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6" name="Google Shape;156;p30"/>
          <p:cNvSpPr txBox="1"/>
          <p:nvPr>
            <p:ph idx="9" type="ctrTitle"/>
          </p:nvPr>
        </p:nvSpPr>
        <p:spPr>
          <a:xfrm>
            <a:off x="390221" y="13391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Looping</a:t>
            </a:r>
            <a:endParaRPr/>
          </a:p>
        </p:txBody>
      </p:sp>
      <p:sp>
        <p:nvSpPr>
          <p:cNvPr id="157" name="Google Shape;157;p30"/>
          <p:cNvSpPr txBox="1"/>
          <p:nvPr>
            <p:ph idx="13" type="subTitle"/>
          </p:nvPr>
        </p:nvSpPr>
        <p:spPr>
          <a:xfrm>
            <a:off x="690375" y="1750950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Definisi, tipe, pemakaian.</a:t>
            </a:r>
            <a:endParaRPr/>
          </a:p>
        </p:txBody>
      </p:sp>
      <p:sp>
        <p:nvSpPr>
          <p:cNvPr id="158" name="Google Shape;158;p30"/>
          <p:cNvSpPr txBox="1"/>
          <p:nvPr>
            <p:ph idx="18" type="ctrTitle"/>
          </p:nvPr>
        </p:nvSpPr>
        <p:spPr>
          <a:xfrm>
            <a:off x="6811550" y="3569800"/>
            <a:ext cx="16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Percabangan</a:t>
            </a:r>
            <a:endParaRPr/>
          </a:p>
        </p:txBody>
      </p:sp>
      <p:sp>
        <p:nvSpPr>
          <p:cNvPr id="159" name="Google Shape;159;p30"/>
          <p:cNvSpPr txBox="1"/>
          <p:nvPr>
            <p:ph idx="19" type="subTitle"/>
          </p:nvPr>
        </p:nvSpPr>
        <p:spPr>
          <a:xfrm>
            <a:off x="6811550" y="4089725"/>
            <a:ext cx="1802100" cy="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Continue dan Break.</a:t>
            </a:r>
            <a:endParaRPr>
              <a:solidFill>
                <a:schemeClr val="hlink"/>
              </a:solidFill>
            </a:endParaRPr>
          </a:p>
        </p:txBody>
      </p:sp>
      <p:cxnSp>
        <p:nvCxnSpPr>
          <p:cNvPr id="160" name="Google Shape;160;p30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30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8"/>
          <p:cNvSpPr txBox="1"/>
          <p:nvPr>
            <p:ph type="ctrTitle"/>
          </p:nvPr>
        </p:nvSpPr>
        <p:spPr>
          <a:xfrm>
            <a:off x="427950" y="4758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Biasakan</a:t>
            </a:r>
            <a:endParaRPr/>
          </a:p>
        </p:txBody>
      </p:sp>
      <p:pic>
        <p:nvPicPr>
          <p:cNvPr id="294" name="Google Shape;29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963" y="1407900"/>
            <a:ext cx="6676075" cy="282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Latihan</a:t>
            </a:r>
            <a:endParaRPr/>
          </a:p>
        </p:txBody>
      </p:sp>
      <p:pic>
        <p:nvPicPr>
          <p:cNvPr id="300" name="Google Shape;30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825" y="917825"/>
            <a:ext cx="7693575" cy="409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0"/>
          <p:cNvSpPr txBox="1"/>
          <p:nvPr>
            <p:ph type="ctrTitle"/>
          </p:nvPr>
        </p:nvSpPr>
        <p:spPr>
          <a:xfrm>
            <a:off x="1964850" y="237475"/>
            <a:ext cx="5214300" cy="6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Sekilas Ingpo</a:t>
            </a:r>
            <a:endParaRPr/>
          </a:p>
        </p:txBody>
      </p:sp>
      <p:sp>
        <p:nvSpPr>
          <p:cNvPr id="306" name="Google Shape;306;p50"/>
          <p:cNvSpPr txBox="1"/>
          <p:nvPr>
            <p:ph idx="1" type="body"/>
          </p:nvPr>
        </p:nvSpPr>
        <p:spPr>
          <a:xfrm>
            <a:off x="173075" y="894200"/>
            <a:ext cx="8595900" cy="393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900"/>
              <a:buFont typeface="Roboto Condensed"/>
              <a:buChar char="●"/>
            </a:pPr>
            <a:r>
              <a:rPr b="1" i="1" lang="en" sz="1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Entry controlled loop: For Loop </a:t>
            </a:r>
            <a:r>
              <a:rPr b="1" lang="en" sz="1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dan </a:t>
            </a:r>
            <a:r>
              <a:rPr b="1" i="1" lang="en" sz="1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While Loop</a:t>
            </a:r>
            <a:endParaRPr b="1" i="1" sz="19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i="1" lang="en" sz="1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Exit controlled loop: Do-While Loop</a:t>
            </a:r>
            <a:endParaRPr b="1" i="1" sz="19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Meskipun perulangan atau looping memiliki fungsi yang sama, namun ketiga fungsi tersebut digunakan pada kondisi yang berbeda.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Kesalahan dalam alur logika akan membuat </a:t>
            </a: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compiling 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program C++ tidak pernah berhenti (</a:t>
            </a: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infinite loop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).</a:t>
            </a:r>
            <a:endParaRPr b="1" i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1"/>
          <p:cNvSpPr txBox="1"/>
          <p:nvPr>
            <p:ph type="ctrTitle"/>
          </p:nvPr>
        </p:nvSpPr>
        <p:spPr>
          <a:xfrm>
            <a:off x="1964851" y="266325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Nested Loop</a:t>
            </a:r>
            <a:endParaRPr/>
          </a:p>
        </p:txBody>
      </p:sp>
      <p:pic>
        <p:nvPicPr>
          <p:cNvPr id="312" name="Google Shape;31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50" y="860125"/>
            <a:ext cx="4295775" cy="23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9650" y="2158175"/>
            <a:ext cx="4434274" cy="2906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2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 dan Continue</a:t>
            </a:r>
            <a:endParaRPr/>
          </a:p>
        </p:txBody>
      </p:sp>
      <p:sp>
        <p:nvSpPr>
          <p:cNvPr id="319" name="Google Shape;319;p52"/>
          <p:cNvSpPr txBox="1"/>
          <p:nvPr>
            <p:ph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320" name="Google Shape;320;p52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21" name="Google Shape;321;p52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322" name="Google Shape;322;p52"/>
            <p:cNvSpPr/>
            <p:nvPr/>
          </p:nvSpPr>
          <p:spPr>
            <a:xfrm>
              <a:off x="7847475" y="2698600"/>
              <a:ext cx="355625" cy="339825"/>
            </a:xfrm>
            <a:custGeom>
              <a:rect b="b" l="l" r="r" t="t"/>
              <a:pathLst>
                <a:path extrusionOk="0" h="13593" w="14225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2"/>
            <p:cNvSpPr/>
            <p:nvPr/>
          </p:nvSpPr>
          <p:spPr>
            <a:xfrm>
              <a:off x="7703675" y="26592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2"/>
            <p:cNvSpPr/>
            <p:nvPr/>
          </p:nvSpPr>
          <p:spPr>
            <a:xfrm>
              <a:off x="7910650" y="2776925"/>
              <a:ext cx="116375" cy="87175"/>
            </a:xfrm>
            <a:custGeom>
              <a:rect b="b" l="l" r="r" t="t"/>
              <a:pathLst>
                <a:path extrusionOk="0" h="3487" w="4655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2"/>
            <p:cNvSpPr/>
            <p:nvPr/>
          </p:nvSpPr>
          <p:spPr>
            <a:xfrm>
              <a:off x="7703675" y="2776925"/>
              <a:ext cx="132925" cy="87175"/>
            </a:xfrm>
            <a:custGeom>
              <a:rect b="b" l="l" r="r" t="t"/>
              <a:pathLst>
                <a:path extrusionOk="0" h="3487" w="5317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52"/>
            <p:cNvSpPr/>
            <p:nvPr/>
          </p:nvSpPr>
          <p:spPr>
            <a:xfrm>
              <a:off x="7703675" y="25411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52">
            <a:hlinkClick action="ppaction://hlinksldjump" r:id="rId3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3"/>
          <p:cNvSpPr txBox="1"/>
          <p:nvPr>
            <p:ph idx="2" type="ctrTitle"/>
          </p:nvPr>
        </p:nvSpPr>
        <p:spPr>
          <a:xfrm>
            <a:off x="1964850" y="432000"/>
            <a:ext cx="5214300" cy="5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Continue</a:t>
            </a:r>
            <a:endParaRPr i="1"/>
          </a:p>
        </p:txBody>
      </p:sp>
      <p:pic>
        <p:nvPicPr>
          <p:cNvPr id="333" name="Google Shape;33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175" y="1332525"/>
            <a:ext cx="5251800" cy="3597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9806" y="521122"/>
            <a:ext cx="2945343" cy="4101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4"/>
          <p:cNvSpPr txBox="1"/>
          <p:nvPr>
            <p:ph idx="2" type="ctrTitle"/>
          </p:nvPr>
        </p:nvSpPr>
        <p:spPr>
          <a:xfrm>
            <a:off x="1964850" y="432000"/>
            <a:ext cx="5214300" cy="5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Break</a:t>
            </a:r>
            <a:endParaRPr i="1"/>
          </a:p>
        </p:txBody>
      </p:sp>
      <p:pic>
        <p:nvPicPr>
          <p:cNvPr id="340" name="Google Shape;34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77" y="1289250"/>
            <a:ext cx="5444025" cy="3441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++ break statement" id="341" name="Google Shape;341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23076" y="1000808"/>
            <a:ext cx="3162275" cy="367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55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7" name="Google Shape;347;p55"/>
          <p:cNvCxnSpPr/>
          <p:nvPr/>
        </p:nvCxnSpPr>
        <p:spPr>
          <a:xfrm rot="10800000">
            <a:off x="-6825" y="2056050"/>
            <a:ext cx="2854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55"/>
          <p:cNvCxnSpPr/>
          <p:nvPr/>
        </p:nvCxnSpPr>
        <p:spPr>
          <a:xfrm rot="10800000">
            <a:off x="4389425" y="2962350"/>
            <a:ext cx="4747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9" name="Google Shape;349;p55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Waktunya Latihan!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6"/>
          <p:cNvSpPr txBox="1"/>
          <p:nvPr>
            <p:ph type="ctrTitle"/>
          </p:nvPr>
        </p:nvSpPr>
        <p:spPr>
          <a:xfrm>
            <a:off x="427950" y="4758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Biasakan</a:t>
            </a:r>
            <a:endParaRPr/>
          </a:p>
        </p:txBody>
      </p:sp>
      <p:pic>
        <p:nvPicPr>
          <p:cNvPr id="355" name="Google Shape;35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963" y="1407900"/>
            <a:ext cx="6676075" cy="282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7"/>
          <p:cNvSpPr txBox="1"/>
          <p:nvPr>
            <p:ph type="ctrTitle"/>
          </p:nvPr>
        </p:nvSpPr>
        <p:spPr>
          <a:xfrm>
            <a:off x="1964851" y="266325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 &amp; Break</a:t>
            </a:r>
            <a:endParaRPr/>
          </a:p>
        </p:txBody>
      </p:sp>
      <p:pic>
        <p:nvPicPr>
          <p:cNvPr id="361" name="Google Shape;36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350" y="1081700"/>
            <a:ext cx="4274625" cy="373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2700" y="1119203"/>
            <a:ext cx="4274625" cy="3682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>
            <a:hlinkClick action="ppaction://hlinksldjump" r:id="rId3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accen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1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Review!</a:t>
            </a:r>
            <a:endParaRPr/>
          </a:p>
        </p:txBody>
      </p:sp>
      <p:sp>
        <p:nvSpPr>
          <p:cNvPr id="168" name="Google Shape;168;p31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69" name="Google Shape;169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0" name="Google Shape;170;p31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171" name="Google Shape;171;p31"/>
            <p:cNvSpPr/>
            <p:nvPr/>
          </p:nvSpPr>
          <p:spPr>
            <a:xfrm>
              <a:off x="7847475" y="2698600"/>
              <a:ext cx="355625" cy="339825"/>
            </a:xfrm>
            <a:custGeom>
              <a:rect b="b" l="l" r="r" t="t"/>
              <a:pathLst>
                <a:path extrusionOk="0" h="13593" w="14225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7703675" y="26592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1"/>
            <p:cNvSpPr/>
            <p:nvPr/>
          </p:nvSpPr>
          <p:spPr>
            <a:xfrm>
              <a:off x="7910650" y="2776925"/>
              <a:ext cx="116375" cy="87175"/>
            </a:xfrm>
            <a:custGeom>
              <a:rect b="b" l="l" r="r" t="t"/>
              <a:pathLst>
                <a:path extrusionOk="0" h="3487" w="4655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1"/>
            <p:cNvSpPr/>
            <p:nvPr/>
          </p:nvSpPr>
          <p:spPr>
            <a:xfrm>
              <a:off x="7703675" y="2776925"/>
              <a:ext cx="132925" cy="87175"/>
            </a:xfrm>
            <a:custGeom>
              <a:rect b="b" l="l" r="r" t="t"/>
              <a:pathLst>
                <a:path extrusionOk="0" h="3487" w="5317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1"/>
            <p:cNvSpPr/>
            <p:nvPr/>
          </p:nvSpPr>
          <p:spPr>
            <a:xfrm>
              <a:off x="7703675" y="25411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8">
            <a:hlinkClick action="ppaction://hlinksldjump" r:id="rId3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accen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58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Tugas!</a:t>
            </a:r>
            <a:endParaRPr/>
          </a:p>
        </p:txBody>
      </p:sp>
      <p:cxnSp>
        <p:nvCxnSpPr>
          <p:cNvPr id="369" name="Google Shape;369;p58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70" name="Google Shape;370;p58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371" name="Google Shape;371;p58"/>
            <p:cNvSpPr/>
            <p:nvPr/>
          </p:nvSpPr>
          <p:spPr>
            <a:xfrm>
              <a:off x="7847475" y="2698600"/>
              <a:ext cx="355625" cy="339825"/>
            </a:xfrm>
            <a:custGeom>
              <a:rect b="b" l="l" r="r" t="t"/>
              <a:pathLst>
                <a:path extrusionOk="0" h="13593" w="14225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58"/>
            <p:cNvSpPr/>
            <p:nvPr/>
          </p:nvSpPr>
          <p:spPr>
            <a:xfrm>
              <a:off x="7703675" y="26592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8"/>
            <p:cNvSpPr/>
            <p:nvPr/>
          </p:nvSpPr>
          <p:spPr>
            <a:xfrm>
              <a:off x="7910650" y="2776925"/>
              <a:ext cx="116375" cy="87175"/>
            </a:xfrm>
            <a:custGeom>
              <a:rect b="b" l="l" r="r" t="t"/>
              <a:pathLst>
                <a:path extrusionOk="0" h="3487" w="4655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58"/>
            <p:cNvSpPr/>
            <p:nvPr/>
          </p:nvSpPr>
          <p:spPr>
            <a:xfrm>
              <a:off x="7703675" y="2776925"/>
              <a:ext cx="132925" cy="87175"/>
            </a:xfrm>
            <a:custGeom>
              <a:rect b="b" l="l" r="r" t="t"/>
              <a:pathLst>
                <a:path extrusionOk="0" h="3487" w="5317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58"/>
            <p:cNvSpPr/>
            <p:nvPr/>
          </p:nvSpPr>
          <p:spPr>
            <a:xfrm>
              <a:off x="7703675" y="25411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9"/>
          <p:cNvSpPr txBox="1"/>
          <p:nvPr>
            <p:ph type="ctrTitle"/>
          </p:nvPr>
        </p:nvSpPr>
        <p:spPr>
          <a:xfrm>
            <a:off x="3013350" y="363100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Tugas 1</a:t>
            </a:r>
            <a:endParaRPr/>
          </a:p>
        </p:txBody>
      </p:sp>
      <p:sp>
        <p:nvSpPr>
          <p:cNvPr id="381" name="Google Shape;381;p59"/>
          <p:cNvSpPr txBox="1"/>
          <p:nvPr>
            <p:ph idx="4294967295" type="body"/>
          </p:nvPr>
        </p:nvSpPr>
        <p:spPr>
          <a:xfrm>
            <a:off x="819750" y="1186175"/>
            <a:ext cx="7504500" cy="17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Roboto Condensed"/>
                <a:ea typeface="Roboto Condensed"/>
                <a:cs typeface="Roboto Condensed"/>
                <a:sym typeface="Roboto Condensed"/>
              </a:rPr>
              <a:t>Buatlah Program untuk membuat asterik seperti di samping dengan menginputkan jumlah baris yang akan dibuat</a:t>
            </a:r>
            <a:endParaRPr b="1" sz="17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https://lh5.googleusercontent.com/uQLydDGyqbqvXgvuiiLetld8PaiK1773reOq9kxnPi3LBp8lAZ4s9Hpf74e2kzTOmmOayNBda6i47TXPw7pYMwQ7LHVQBdVTlrzp_2LF_g9SDifoayxoL2cnWbpPXK5U7_6wieQXS7jaev5PXA" id="382" name="Google Shape;382;p59"/>
          <p:cNvPicPr preferRelativeResize="0"/>
          <p:nvPr/>
        </p:nvPicPr>
        <p:blipFill rotWithShape="1">
          <a:blip r:embed="rId3">
            <a:alphaModFix/>
          </a:blip>
          <a:srcRect b="0" l="0" r="54830" t="0"/>
          <a:stretch/>
        </p:blipFill>
        <p:spPr>
          <a:xfrm>
            <a:off x="349500" y="2456676"/>
            <a:ext cx="2299967" cy="2326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6.googleusercontent.com/t5BykWg1tcL3nV6xTCHOuHT0sEJqNdB1b0Gxhu0eKG0LKKqYkSQ6gwrUS3bOVNsho3GL8OWZYCvsLOX3Ffejj9S37I_8BvF51zlfAm2YPItzM95my80WiEcPj29QteXsmJFXi8CszEFy4zfCag" id="383" name="Google Shape;383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39300" y="2174925"/>
            <a:ext cx="3793381" cy="1733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4.googleusercontent.com/QgF1H-wp_VETK6z3Y82ySU9MPDfIBnxKtUDjiEvaq9erL7Xpn-Nc2aDpHRYwEOhqLCkIop1zfI9ZQKpv9XrvFcvVkFozBTiuVYClR_RKfl-HckjThw0d6RpcnBo32scZhgei7iXLmu-yXnh40w" id="384" name="Google Shape;384;p5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6825" y="3049950"/>
            <a:ext cx="3793385" cy="173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0"/>
          <p:cNvSpPr txBox="1"/>
          <p:nvPr>
            <p:ph type="ctrTitle"/>
          </p:nvPr>
        </p:nvSpPr>
        <p:spPr>
          <a:xfrm>
            <a:off x="3013350" y="363100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Tugas 2</a:t>
            </a:r>
            <a:endParaRPr/>
          </a:p>
        </p:txBody>
      </p:sp>
      <p:sp>
        <p:nvSpPr>
          <p:cNvPr id="390" name="Google Shape;390;p60"/>
          <p:cNvSpPr txBox="1"/>
          <p:nvPr>
            <p:ph idx="4294967295" type="body"/>
          </p:nvPr>
        </p:nvSpPr>
        <p:spPr>
          <a:xfrm>
            <a:off x="562475" y="1323225"/>
            <a:ext cx="7831500" cy="26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Buatlah program sigma dan faktorial!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Input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5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Output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Sigma: 15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Faktorial: 120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1"/>
          <p:cNvSpPr txBox="1"/>
          <p:nvPr>
            <p:ph type="ctrTitle"/>
          </p:nvPr>
        </p:nvSpPr>
        <p:spPr>
          <a:xfrm>
            <a:off x="3013350" y="363100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Tugas 3</a:t>
            </a:r>
            <a:endParaRPr/>
          </a:p>
        </p:txBody>
      </p:sp>
      <p:sp>
        <p:nvSpPr>
          <p:cNvPr id="396" name="Google Shape;396;p61"/>
          <p:cNvSpPr txBox="1"/>
          <p:nvPr>
            <p:ph idx="4294967295" type="body"/>
          </p:nvPr>
        </p:nvSpPr>
        <p:spPr>
          <a:xfrm>
            <a:off x="562475" y="1323225"/>
            <a:ext cx="7831500" cy="26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Buatlah Program mencari bilangan prima dengan menggunakan looping. Input berupa jangkauan angka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Input : 20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Roboto Condensed"/>
                <a:ea typeface="Roboto Condensed"/>
                <a:cs typeface="Roboto Condensed"/>
                <a:sym typeface="Roboto Condensed"/>
              </a:rPr>
              <a:t>Output : 2,3,5,7,11,13,17,19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2"/>
          <p:cNvSpPr txBox="1"/>
          <p:nvPr>
            <p:ph type="ctrTitle"/>
          </p:nvPr>
        </p:nvSpPr>
        <p:spPr>
          <a:xfrm>
            <a:off x="2445887" y="184425"/>
            <a:ext cx="4252200" cy="8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Laporan Praktikum</a:t>
            </a:r>
            <a:endParaRPr/>
          </a:p>
        </p:txBody>
      </p:sp>
      <p:cxnSp>
        <p:nvCxnSpPr>
          <p:cNvPr id="402" name="Google Shape;402;p62"/>
          <p:cNvCxnSpPr/>
          <p:nvPr/>
        </p:nvCxnSpPr>
        <p:spPr>
          <a:xfrm>
            <a:off x="4685713" y="849725"/>
            <a:ext cx="13500" cy="39438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3" name="Google Shape;403;p62"/>
          <p:cNvSpPr txBox="1"/>
          <p:nvPr>
            <p:ph type="ctrTitle"/>
          </p:nvPr>
        </p:nvSpPr>
        <p:spPr>
          <a:xfrm>
            <a:off x="479175" y="10655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Ketentuan</a:t>
            </a:r>
            <a:endParaRPr/>
          </a:p>
        </p:txBody>
      </p:sp>
      <p:sp>
        <p:nvSpPr>
          <p:cNvPr id="404" name="Google Shape;404;p62"/>
          <p:cNvSpPr txBox="1"/>
          <p:nvPr>
            <p:ph type="ctrTitle"/>
          </p:nvPr>
        </p:nvSpPr>
        <p:spPr>
          <a:xfrm>
            <a:off x="5631625" y="1065525"/>
            <a:ext cx="3117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Isi</a:t>
            </a:r>
            <a:endParaRPr/>
          </a:p>
        </p:txBody>
      </p:sp>
      <p:sp>
        <p:nvSpPr>
          <p:cNvPr id="405" name="Google Shape;405;p62"/>
          <p:cNvSpPr txBox="1"/>
          <p:nvPr/>
        </p:nvSpPr>
        <p:spPr>
          <a:xfrm flipH="1">
            <a:off x="159950" y="2292125"/>
            <a:ext cx="42951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Format file: kelas_NPM_laprak5.pdf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ex: A_140810210001_laprak5.pdf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Kumpulkan di classroom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Deadline Selasa, 12 Oktober 2021 jam 23.59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406" name="Google Shape;406;p62"/>
          <p:cNvSpPr txBox="1"/>
          <p:nvPr/>
        </p:nvSpPr>
        <p:spPr>
          <a:xfrm flipH="1">
            <a:off x="4848900" y="2292125"/>
            <a:ext cx="41046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Cover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Latihan (Kode &amp; Screenshot Hasil Program)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Maven Pro Medium"/>
              <a:buChar char="●"/>
            </a:pPr>
            <a:r>
              <a:rPr lang="en" sz="1700">
                <a:solidFill>
                  <a:schemeClr val="dk2"/>
                </a:solidFill>
                <a:latin typeface="Maven Pro Medium"/>
                <a:ea typeface="Maven Pro Medium"/>
                <a:cs typeface="Maven Pro Medium"/>
                <a:sym typeface="Maven Pro Medium"/>
              </a:rPr>
              <a:t>Tugas (Kode &amp; Screenshot Hasil Program)</a:t>
            </a:r>
            <a:endParaRPr sz="1700">
              <a:solidFill>
                <a:schemeClr val="dk2"/>
              </a:solidFill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3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412" name="Google Shape;412;p63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Does anyone have any questions?</a:t>
            </a:r>
            <a:endParaRPr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>
            <p:ph type="ctrTitle"/>
          </p:nvPr>
        </p:nvSpPr>
        <p:spPr>
          <a:xfrm>
            <a:off x="1964850" y="352850"/>
            <a:ext cx="5214300" cy="5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Increment dan Decrement</a:t>
            </a:r>
            <a:endParaRPr/>
          </a:p>
        </p:txBody>
      </p:sp>
      <p:sp>
        <p:nvSpPr>
          <p:cNvPr id="181" name="Google Shape;181;p32"/>
          <p:cNvSpPr txBox="1"/>
          <p:nvPr>
            <p:ph idx="1" type="body"/>
          </p:nvPr>
        </p:nvSpPr>
        <p:spPr>
          <a:xfrm>
            <a:off x="748875" y="1251450"/>
            <a:ext cx="7499400" cy="12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Roboto Condensed"/>
              <a:buAutoNum type="arabicPeriod"/>
            </a:pPr>
            <a:r>
              <a:rPr b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Apa perbedaan antara ++x dan x++?</a:t>
            </a:r>
            <a:endParaRPr b="1" sz="17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365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Roboto Condensed"/>
              <a:buAutoNum type="arabicPeriod"/>
            </a:pPr>
            <a:r>
              <a:rPr b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Kapan waktu yang tepat untuk menggunakan </a:t>
            </a:r>
            <a:r>
              <a:rPr b="1" i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switch case</a:t>
            </a:r>
            <a:r>
              <a:rPr b="1" lang="en" sz="17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?</a:t>
            </a:r>
            <a:endParaRPr b="1" sz="17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>
            <p:ph type="ctrTitle"/>
          </p:nvPr>
        </p:nvSpPr>
        <p:spPr>
          <a:xfrm flipH="1">
            <a:off x="1807274" y="2635675"/>
            <a:ext cx="61362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Looping</a:t>
            </a:r>
            <a:endParaRPr/>
          </a:p>
        </p:txBody>
      </p:sp>
      <p:sp>
        <p:nvSpPr>
          <p:cNvPr id="187" name="Google Shape;187;p33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88" name="Google Shape;188;p33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9" name="Google Shape;189;p33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190" name="Google Shape;190;p33"/>
            <p:cNvSpPr/>
            <p:nvPr/>
          </p:nvSpPr>
          <p:spPr>
            <a:xfrm>
              <a:off x="7847475" y="2698600"/>
              <a:ext cx="355625" cy="339825"/>
            </a:xfrm>
            <a:custGeom>
              <a:rect b="b" l="l" r="r" t="t"/>
              <a:pathLst>
                <a:path extrusionOk="0" h="13593" w="14225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3"/>
            <p:cNvSpPr/>
            <p:nvPr/>
          </p:nvSpPr>
          <p:spPr>
            <a:xfrm>
              <a:off x="7703675" y="26592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3"/>
            <p:cNvSpPr/>
            <p:nvPr/>
          </p:nvSpPr>
          <p:spPr>
            <a:xfrm>
              <a:off x="7910650" y="2776925"/>
              <a:ext cx="116375" cy="87175"/>
            </a:xfrm>
            <a:custGeom>
              <a:rect b="b" l="l" r="r" t="t"/>
              <a:pathLst>
                <a:path extrusionOk="0" h="3487" w="4655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3"/>
            <p:cNvSpPr/>
            <p:nvPr/>
          </p:nvSpPr>
          <p:spPr>
            <a:xfrm>
              <a:off x="7703675" y="2776925"/>
              <a:ext cx="132925" cy="87175"/>
            </a:xfrm>
            <a:custGeom>
              <a:rect b="b" l="l" r="r" t="t"/>
              <a:pathLst>
                <a:path extrusionOk="0" h="3487" w="5317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3"/>
            <p:cNvSpPr/>
            <p:nvPr/>
          </p:nvSpPr>
          <p:spPr>
            <a:xfrm>
              <a:off x="7703675" y="2541175"/>
              <a:ext cx="323350" cy="87175"/>
            </a:xfrm>
            <a:custGeom>
              <a:rect b="b" l="l" r="r" t="t"/>
              <a:pathLst>
                <a:path extrusionOk="0" h="3487" w="12934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" name="Google Shape;195;p33">
            <a:hlinkClick action="ppaction://hlinksldjump" r:id="rId3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ctrTitle"/>
          </p:nvPr>
        </p:nvSpPr>
        <p:spPr>
          <a:xfrm>
            <a:off x="1741350" y="341250"/>
            <a:ext cx="5661300" cy="6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Looping</a:t>
            </a:r>
            <a:endParaRPr/>
          </a:p>
        </p:txBody>
      </p:sp>
      <p:sp>
        <p:nvSpPr>
          <p:cNvPr id="201" name="Google Shape;201;p34"/>
          <p:cNvSpPr txBox="1"/>
          <p:nvPr>
            <p:ph idx="4294967295" type="body"/>
          </p:nvPr>
        </p:nvSpPr>
        <p:spPr>
          <a:xfrm>
            <a:off x="173075" y="1297375"/>
            <a:ext cx="8682600" cy="3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Looping adalah sebuah urutan perintah yang secara menerus diulang hingga suatu kondisi tercapai. Kondisi yang dimaksud disini dapat dalam bentuk yang berbeda-beda seperti mendapatkan data dan merubah data atau apakah sebuah nilai sudah mencapai jumlah yang ditentukan.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Terdapat dua buah jenis </a:t>
            </a:r>
            <a:r>
              <a:rPr b="1" i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looping</a:t>
            </a:r>
            <a:r>
              <a:rPr b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 b="1" sz="1900">
              <a:solidFill>
                <a:schemeClr val="hlink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900"/>
              <a:buFont typeface="Roboto Condensed"/>
              <a:buChar char="●"/>
            </a:pPr>
            <a:r>
              <a:rPr b="1" i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Entry controlled loop:</a:t>
            </a:r>
            <a:r>
              <a:rPr b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sebuah kondisi dieksekusi sebelum sebuah badan dari loop. Hal ini juga disebut sebagai  </a:t>
            </a:r>
            <a:r>
              <a:rPr b="1" i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pre-checking loop</a:t>
            </a:r>
            <a:r>
              <a:rPr b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 b="1" sz="1900">
              <a:solidFill>
                <a:schemeClr val="hlink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900"/>
              <a:buFont typeface="Roboto Condensed"/>
              <a:buChar char="●"/>
            </a:pPr>
            <a:r>
              <a:rPr b="1" i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Exit controlled loop</a:t>
            </a:r>
            <a:r>
              <a:rPr b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: sebuah kondisi diperiksa setelah mengeksekusi badan dari loop atau yang biasanya disebut </a:t>
            </a:r>
            <a:r>
              <a:rPr b="1" i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post-checking loop</a:t>
            </a:r>
            <a:r>
              <a:rPr b="1" lang="en" sz="1900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 b="1" sz="1900">
              <a:solidFill>
                <a:schemeClr val="hlink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ctrTitle"/>
          </p:nvPr>
        </p:nvSpPr>
        <p:spPr>
          <a:xfrm>
            <a:off x="270126" y="295175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Loop</a:t>
            </a:r>
            <a:endParaRPr/>
          </a:p>
        </p:txBody>
      </p:sp>
      <p:sp>
        <p:nvSpPr>
          <p:cNvPr id="207" name="Google Shape;207;p35"/>
          <p:cNvSpPr txBox="1"/>
          <p:nvPr>
            <p:ph idx="1" type="body"/>
          </p:nvPr>
        </p:nvSpPr>
        <p:spPr>
          <a:xfrm>
            <a:off x="173075" y="894200"/>
            <a:ext cx="5408400" cy="393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Init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 merupakan kondisi saat awal pengulangan.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Condition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 adalah kondisi akhir yang harus dipenuhi. Selama kondisi belum terpenuhi perulangan akan terus berlangsung.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i="1" lang="en" sz="1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Code block</a:t>
            </a:r>
            <a:r>
              <a:rPr b="1" lang="en" sz="1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adalah bagian kode program yang akan diproses secara terus-menerus selama proses perulangan berlangsung.</a:t>
            </a:r>
            <a:endParaRPr b="1" sz="19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9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3492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"/>
              <a:buChar char="●"/>
            </a:pPr>
            <a:r>
              <a:rPr b="1" i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Increment/decrement</a:t>
            </a:r>
            <a:r>
              <a:rPr b="1" lang="en" sz="1900">
                <a:latin typeface="Roboto Condensed"/>
                <a:ea typeface="Roboto Condensed"/>
                <a:cs typeface="Roboto Condensed"/>
                <a:sym typeface="Roboto Condensed"/>
              </a:rPr>
              <a:t> adalah bagian yang digunakan untuk memproses variabel init agar bisa memenuhi kondisi akhir perulangan.</a:t>
            </a:r>
            <a:endParaRPr b="1" sz="19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https://lh4.googleusercontent.com/gLvXGsjwzAIFdoRSsBt0yM9gxEHrpQSzO0wSDzB97lbWosA0XnnDX45yqwwQj0QswcWedhJeCeHOtPlKM5N1dLk_Hu3mebDgB52lgpMO0zyad_5eP4bp29Yde0XsPVL0Fk3x54PHGv1LeRjnpw" id="208" name="Google Shape;20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23175" y="215587"/>
            <a:ext cx="3147725" cy="471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>
            <p:ph type="ctrTitle"/>
          </p:nvPr>
        </p:nvSpPr>
        <p:spPr>
          <a:xfrm>
            <a:off x="6475800" y="951900"/>
            <a:ext cx="2019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Contoh Code For Loop</a:t>
            </a:r>
            <a:endParaRPr/>
          </a:p>
        </p:txBody>
      </p:sp>
      <p:pic>
        <p:nvPicPr>
          <p:cNvPr id="214" name="Google Shape;2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3217" y="0"/>
            <a:ext cx="360458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7"/>
          <p:cNvPicPr preferRelativeResize="0"/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Google Shape;220;p37"/>
          <p:cNvCxnSpPr/>
          <p:nvPr/>
        </p:nvCxnSpPr>
        <p:spPr>
          <a:xfrm rot="10800000">
            <a:off x="-6825" y="2056050"/>
            <a:ext cx="2854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37"/>
          <p:cNvCxnSpPr/>
          <p:nvPr/>
        </p:nvCxnSpPr>
        <p:spPr>
          <a:xfrm rot="10800000">
            <a:off x="4389425" y="2962350"/>
            <a:ext cx="4747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37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Waktunya Latihan!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